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5"/>
  </p:notesMasterIdLst>
  <p:sldIdLst>
    <p:sldId id="416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38" r:id="rId14"/>
    <p:sldId id="42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Times New Roman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2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3792">
          <p15:clr>
            <a:srgbClr val="A4A3A4"/>
          </p15:clr>
        </p15:guide>
        <p15:guide id="5" pos="2880">
          <p15:clr>
            <a:srgbClr val="A4A3A4"/>
          </p15:clr>
        </p15:guide>
        <p15:guide id="6" pos="5520">
          <p15:clr>
            <a:srgbClr val="A4A3A4"/>
          </p15:clr>
        </p15:guide>
        <p15:guide id="7" pos="480">
          <p15:clr>
            <a:srgbClr val="A4A3A4"/>
          </p15:clr>
        </p15:guide>
        <p15:guide id="8" pos="4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AE8"/>
    <a:srgbClr val="BEB5F7"/>
    <a:srgbClr val="B1D9F6"/>
    <a:srgbClr val="B9D7ED"/>
    <a:srgbClr val="B7D6ED"/>
    <a:srgbClr val="BCD6E8"/>
    <a:srgbClr val="ADB5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9647" autoAdjust="0"/>
  </p:normalViewPr>
  <p:slideViewPr>
    <p:cSldViewPr>
      <p:cViewPr>
        <p:scale>
          <a:sx n="105" d="100"/>
          <a:sy n="105" d="100"/>
        </p:scale>
        <p:origin x="678" y="1620"/>
      </p:cViewPr>
      <p:guideLst>
        <p:guide orient="horz" pos="1152"/>
        <p:guide orient="horz" pos="4032"/>
        <p:guide orient="horz" pos="2304"/>
        <p:guide orient="horz" pos="3792"/>
        <p:guide pos="2880"/>
        <p:guide pos="5520"/>
        <p:guide pos="480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7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47351FD-CCE3-44CF-8659-9AE8B4E8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56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5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15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504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94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29057" indent="-280406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2162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570276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18927" indent="-224325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903B10F-5458-4210-834F-CFB5CD75AFAB}" type="slidenum">
              <a:rPr lang="en-US" altLang="en-US" smtClean="0">
                <a:solidFill>
                  <a:prstClr val="black"/>
                </a:solidFill>
                <a:latin typeface="Times New Roman" charset="0"/>
              </a:rPr>
              <a:pPr eaLnBrk="1" hangingPunct="1"/>
              <a:t>13</a:t>
            </a:fld>
            <a:endParaRPr lang="en-US" altLang="en-US" smtClean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615" y="4267513"/>
            <a:ext cx="5028579" cy="4114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Instructor Notes:</a:t>
            </a:r>
          </a:p>
          <a:p>
            <a:endParaRPr lang="en-US" altLang="en-US" b="1" smtClean="0"/>
          </a:p>
          <a:p>
            <a:r>
              <a:rPr lang="en-US" altLang="en-US" b="1" smtClean="0"/>
              <a:t>Ask:</a:t>
            </a:r>
            <a:r>
              <a:rPr lang="en-US" altLang="en-US" smtClean="0"/>
              <a:t> why each of these is an important safety consideration?</a:t>
            </a:r>
          </a:p>
        </p:txBody>
      </p:sp>
    </p:spTree>
    <p:extLst>
      <p:ext uri="{BB962C8B-B14F-4D97-AF65-F5344CB8AC3E}">
        <p14:creationId xmlns:p14="http://schemas.microsoft.com/office/powerpoint/2010/main" val="3426320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89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24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6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51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06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4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63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57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57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5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1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7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75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0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9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CEDFC-5724-4043-8A83-5975DBEB39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8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12744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6" name="Picture 9" descr="sq plain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4478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smtClean="0"/>
              <a:t>Boating Skills And Seamanship</a:t>
            </a:r>
          </a:p>
        </p:txBody>
      </p:sp>
      <p:pic>
        <p:nvPicPr>
          <p:cNvPr id="8" name="Picture 11" descr="footer Aux 3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273300" y="6581775"/>
            <a:ext cx="45974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/>
              <a:t>Copyright 2014 - Coast Guard Auxiliary Association, Inc. 14th ed.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66925" y="104775"/>
            <a:ext cx="6543675" cy="1295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FCB1E0A0-E042-401D-B85E-9899FDB73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3250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C8F01-ED3D-4BD8-AB79-09035A2B0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620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5542-30AD-4B69-A0F5-99F695129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0712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609B-C713-473B-9F69-A5D126ABD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954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2271-289C-4A14-BE08-7D94877B3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773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268B-C4E3-4233-A8F5-833DEEDCB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61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0CA9-7BA4-42BE-8BB0-CC707DBA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84533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BC82-7CBA-4F2D-9666-07FBC963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9674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6368-9CA2-48F0-BBEB-6344215FC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3679194362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DEF7-7217-447A-AE2C-B9D67FBA1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8400"/>
            <a:ext cx="3962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2007 - Coast Guard Auxiliary Association, Inc. </a:t>
            </a:r>
          </a:p>
        </p:txBody>
      </p:sp>
    </p:spTree>
    <p:extLst>
      <p:ext uri="{BB962C8B-B14F-4D97-AF65-F5344CB8AC3E}">
        <p14:creationId xmlns:p14="http://schemas.microsoft.com/office/powerpoint/2010/main" val="1088090525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9BBC-BFF1-4082-8BDA-9698BEF9F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83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674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917261-4450-43E5-9A2F-A08A2C7F4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800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pic>
        <p:nvPicPr>
          <p:cNvPr id="1029" name="Picture 9" descr="sq plain 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085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3810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smtClean="0"/>
              <a:t>Boating Skills And Seamanship</a:t>
            </a:r>
          </a:p>
        </p:txBody>
      </p:sp>
      <p:pic>
        <p:nvPicPr>
          <p:cNvPr id="1031" name="Picture 11" descr="1emplem cle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en-US" dirty="0" smtClean="0"/>
              <a:t>      Copyright 2014 - Coast Guard Auxiliary Association, Inc. 14th 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4" r:id="rId7"/>
    <p:sldLayoutId id="2147484075" r:id="rId8"/>
    <p:sldLayoutId id="2147484070" r:id="rId9"/>
    <p:sldLayoutId id="2147484071" r:id="rId10"/>
    <p:sldLayoutId id="2147484072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tx1"/>
          </a:solidFill>
          <a:latin typeface="Arial Black" pitchFamily="34" charset="0"/>
          <a:cs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953FE-ED75-4B5A-B7F2-7AA6D6A142C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143125" y="104775"/>
            <a:ext cx="6848475" cy="12954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2800" dirty="0" smtClean="0"/>
              <a:t>Powering Your Boat</a:t>
            </a:r>
            <a:endParaRPr lang="en-US" altLang="en-US" sz="3100" dirty="0" smtClean="0"/>
          </a:p>
        </p:txBody>
      </p:sp>
      <p:sp>
        <p:nvSpPr>
          <p:cNvPr id="5124" name="Rectangle 19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590800" y="6397625"/>
            <a:ext cx="3962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Copyright 2014 - Coast Guard Auxiliary Association, Inc. 14th ed.</a:t>
            </a:r>
          </a:p>
        </p:txBody>
      </p:sp>
      <p:pic>
        <p:nvPicPr>
          <p:cNvPr id="5126" name="Picture 6" descr="A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400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2FC77E57-8C29-4AFF-BB9E-73C9DF0B433E}" type="slidenum">
              <a:rPr lang="en-US" altLang="en-US" sz="1400" smtClean="0"/>
              <a:pPr eaLnBrk="1" hangingPunct="1"/>
              <a:t>10</a:t>
            </a:fld>
            <a:endParaRPr lang="en-US" altLang="en-US" sz="1400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Types of Marine Engines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Jet drives</a:t>
            </a:r>
          </a:p>
          <a:p>
            <a:pPr lvl="1" eaLnBrk="1" hangingPunct="1"/>
            <a:r>
              <a:rPr lang="en-US" altLang="en-US" dirty="0" smtClean="0"/>
              <a:t>Power from pulling water in and expelling it</a:t>
            </a:r>
          </a:p>
          <a:p>
            <a:pPr lvl="1" eaLnBrk="1" hangingPunct="1"/>
            <a:r>
              <a:rPr lang="en-US" altLang="en-US" dirty="0" smtClean="0"/>
              <a:t>Steering requires directing water jet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90650" y="3581400"/>
            <a:ext cx="7219950" cy="2599267"/>
            <a:chOff x="1390650" y="3581400"/>
            <a:chExt cx="7219950" cy="2599267"/>
          </a:xfrm>
        </p:grpSpPr>
        <p:pic>
          <p:nvPicPr>
            <p:cNvPr id="5" name="Picture 4" descr="Jet Drive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3581400"/>
              <a:ext cx="6000750" cy="201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11"/>
            <p:cNvSpPr>
              <a:spLocks noChangeShapeType="1"/>
            </p:cNvSpPr>
            <p:nvPr/>
          </p:nvSpPr>
          <p:spPr bwMode="auto">
            <a:xfrm flipV="1">
              <a:off x="4724400" y="5418667"/>
              <a:ext cx="1295400" cy="762000"/>
            </a:xfrm>
            <a:prstGeom prst="line">
              <a:avLst/>
            </a:prstGeom>
            <a:noFill/>
            <a:ln w="50800" cap="rnd">
              <a:solidFill>
                <a:schemeClr val="accent2"/>
              </a:solidFill>
              <a:prstDash val="sysDot"/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7239000" y="5257800"/>
              <a:ext cx="1371600" cy="25400"/>
            </a:xfrm>
            <a:prstGeom prst="line">
              <a:avLst/>
            </a:prstGeom>
            <a:noFill/>
            <a:ln w="50800" cap="rnd">
              <a:solidFill>
                <a:schemeClr val="accent2"/>
              </a:solidFill>
              <a:prstDash val="sysDot"/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81584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201E0D84-6C09-4E30-A29C-92ADF5C67F49}" type="slidenum">
              <a:rPr lang="en-US" altLang="en-US" sz="1400" smtClean="0"/>
              <a:pPr eaLnBrk="1" hangingPunct="1"/>
              <a:t>11</a:t>
            </a:fld>
            <a:endParaRPr lang="en-US" altLang="en-US" sz="1400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Types of Marine Engines</a:t>
            </a:r>
          </a:p>
        </p:txBody>
      </p:sp>
      <p:pic>
        <p:nvPicPr>
          <p:cNvPr id="15365" name="Picture 4" descr="Fig 10-13-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52578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8100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34290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Tunnel drives</a:t>
            </a:r>
          </a:p>
          <a:p>
            <a:pPr lvl="1" eaLnBrk="1" hangingPunct="1"/>
            <a:r>
              <a:rPr lang="en-US" altLang="en-US" dirty="0" smtClean="0"/>
              <a:t>Variant of a direct drive</a:t>
            </a:r>
          </a:p>
          <a:p>
            <a:pPr lvl="1" eaLnBrk="1" hangingPunct="1"/>
            <a:r>
              <a:rPr lang="en-US" altLang="en-US" dirty="0" smtClean="0"/>
              <a:t>Efficient forward thrust</a:t>
            </a:r>
          </a:p>
          <a:p>
            <a:pPr lvl="1" eaLnBrk="1" hangingPunct="1"/>
            <a:r>
              <a:rPr lang="en-US" altLang="en-US" dirty="0" smtClean="0"/>
              <a:t>Hull acts as protective shroud making it ideal for shallow waters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440945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805515C6-5C1C-4C06-BE8F-7B350B7E18DB}" type="slidenum">
              <a:rPr lang="en-US" altLang="en-US" sz="1400" smtClean="0"/>
              <a:pPr eaLnBrk="1" hangingPunct="1"/>
              <a:t>12</a:t>
            </a:fld>
            <a:endParaRPr lang="en-US" altLang="en-US" sz="1400" dirty="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Types of Marine Engines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Stern drive vs. Outboard</a:t>
            </a:r>
          </a:p>
          <a:p>
            <a:pPr lvl="1" eaLnBrk="1" hangingPunct="1"/>
            <a:r>
              <a:rPr lang="en-US" altLang="en-US" sz="2800" dirty="0" smtClean="0"/>
              <a:t>Outboards weight less for comparable power</a:t>
            </a:r>
          </a:p>
          <a:p>
            <a:pPr lvl="1" eaLnBrk="1" hangingPunct="1"/>
            <a:r>
              <a:rPr lang="en-US" altLang="en-US" sz="2800" dirty="0" smtClean="0"/>
              <a:t>Stern drive uses 15% to 30% less fuel</a:t>
            </a:r>
          </a:p>
          <a:p>
            <a:pPr lvl="1" eaLnBrk="1" hangingPunct="1"/>
            <a:r>
              <a:rPr lang="en-US" altLang="en-US" sz="2800" dirty="0" smtClean="0"/>
              <a:t>Stern drive requires more deck space</a:t>
            </a:r>
          </a:p>
          <a:p>
            <a:pPr lvl="1" eaLnBrk="1" hangingPunct="1"/>
            <a:r>
              <a:rPr lang="en-US" altLang="en-US" sz="2800" dirty="0" smtClean="0"/>
              <a:t>Stern drives are more quiet</a:t>
            </a:r>
          </a:p>
          <a:p>
            <a:pPr lvl="1" eaLnBrk="1" hangingPunct="1"/>
            <a:r>
              <a:rPr lang="en-US" altLang="en-US" sz="2800" dirty="0" smtClean="0"/>
              <a:t>Outboats move engine and electrical outside boat</a:t>
            </a:r>
          </a:p>
          <a:p>
            <a:pPr lvl="1" eaLnBrk="1" hangingPunct="1"/>
            <a:r>
              <a:rPr lang="en-US" altLang="en-US" sz="2800" dirty="0" smtClean="0"/>
              <a:t>Most boats outlast engines so in time replacing an outboard may be easier</a:t>
            </a:r>
          </a:p>
        </p:txBody>
      </p:sp>
    </p:spTree>
    <p:extLst>
      <p:ext uri="{BB962C8B-B14F-4D97-AF65-F5344CB8AC3E}">
        <p14:creationId xmlns:p14="http://schemas.microsoft.com/office/powerpoint/2010/main" val="30987161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B58E9C2-ED8A-4F5F-AA68-83A439CAD49A}" type="slidenum">
              <a:rPr lang="en-US" altLang="en-US" sz="1400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rgbClr val="00B050"/>
                </a:solidFill>
              </a:rPr>
              <a:t>Student Activity</a:t>
            </a: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477000" cy="2532063"/>
          </a:xfrm>
        </p:spPr>
        <p:txBody>
          <a:bodyPr/>
          <a:lstStyle/>
          <a:p>
            <a:r>
              <a:rPr lang="en-US" altLang="en-US" dirty="0" smtClean="0"/>
              <a:t>Name types of Marine engines </a:t>
            </a:r>
          </a:p>
          <a:p>
            <a:r>
              <a:rPr lang="en-US" altLang="en-US" dirty="0" smtClean="0"/>
              <a:t>Inboard</a:t>
            </a:r>
          </a:p>
          <a:p>
            <a:r>
              <a:rPr lang="en-US" altLang="en-US" dirty="0" smtClean="0"/>
              <a:t>I/O Stern</a:t>
            </a:r>
          </a:p>
          <a:p>
            <a:r>
              <a:rPr lang="en-US" altLang="en-US" dirty="0" smtClean="0"/>
              <a:t>Outboard</a:t>
            </a:r>
          </a:p>
          <a:p>
            <a:r>
              <a:rPr lang="en-US" altLang="en-US" dirty="0" smtClean="0"/>
              <a:t>Jet Drive</a:t>
            </a:r>
          </a:p>
          <a:p>
            <a:endParaRPr lang="en-US" altLang="en-US" dirty="0" smtClean="0"/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4572000" y="2324100"/>
            <a:ext cx="4572000" cy="14446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4572000" y="2438400"/>
            <a:ext cx="152400" cy="40195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0"/>
            <a:ext cx="4065165" cy="280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77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05E0D3B4-5B62-4F54-A290-8D8754EBA8D3}" type="slidenum">
              <a:rPr lang="en-US" altLang="en-US" sz="1400" smtClean="0"/>
              <a:pPr eaLnBrk="1" hangingPunct="1"/>
              <a:t>14</a:t>
            </a:fld>
            <a:endParaRPr lang="en-US" altLang="en-US" sz="1400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Induction Systems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Carburetor</a:t>
            </a:r>
          </a:p>
          <a:p>
            <a:pPr lvl="1" eaLnBrk="1" hangingPunct="1"/>
            <a:r>
              <a:rPr lang="en-US" altLang="en-US" sz="3200" dirty="0" smtClean="0"/>
              <a:t>Older technology for mixing gas and air</a:t>
            </a:r>
          </a:p>
          <a:p>
            <a:pPr eaLnBrk="1" hangingPunct="1"/>
            <a:r>
              <a:rPr lang="en-US" altLang="en-US" dirty="0" smtClean="0"/>
              <a:t>Fuel injection</a:t>
            </a:r>
          </a:p>
          <a:p>
            <a:pPr lvl="1" eaLnBrk="1" hangingPunct="1"/>
            <a:r>
              <a:rPr lang="en-US" altLang="en-US" sz="3200" dirty="0" smtClean="0"/>
              <a:t>In many cases has replaced carburetor</a:t>
            </a:r>
          </a:p>
          <a:p>
            <a:pPr lvl="1" eaLnBrk="1" hangingPunct="1"/>
            <a:r>
              <a:rPr lang="en-US" altLang="en-US" sz="3200" dirty="0" smtClean="0"/>
              <a:t>Use small computer ‘black box’ for better fuel usage and operation of the engine</a:t>
            </a:r>
          </a:p>
        </p:txBody>
      </p:sp>
    </p:spTree>
    <p:extLst>
      <p:ext uri="{BB962C8B-B14F-4D97-AF65-F5344CB8AC3E}">
        <p14:creationId xmlns:p14="http://schemas.microsoft.com/office/powerpoint/2010/main" val="14210188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2151A1C8-DAED-4741-AE22-BA690C99A046}" type="slidenum">
              <a:rPr lang="en-US" altLang="en-US" sz="1400" smtClean="0"/>
              <a:pPr eaLnBrk="1" hangingPunct="1"/>
              <a:t>15</a:t>
            </a:fld>
            <a:endParaRPr lang="en-US" altLang="en-US" sz="1400" dirty="0" smtClean="0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038600" y="1828800"/>
            <a:ext cx="51054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Ignition Systems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480059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Diesel</a:t>
            </a:r>
          </a:p>
          <a:p>
            <a:pPr eaLnBrk="1" hangingPunct="1"/>
            <a:r>
              <a:rPr lang="en-US" altLang="en-US" dirty="0" smtClean="0"/>
              <a:t>Gasoline</a:t>
            </a:r>
          </a:p>
          <a:p>
            <a:pPr lvl="1" eaLnBrk="1" hangingPunct="1"/>
            <a:r>
              <a:rPr lang="en-US" altLang="en-US" dirty="0" smtClean="0"/>
              <a:t>Magneto ignition</a:t>
            </a:r>
          </a:p>
          <a:p>
            <a:pPr lvl="1" eaLnBrk="1" hangingPunct="1"/>
            <a:r>
              <a:rPr lang="en-US" altLang="en-US" dirty="0" smtClean="0"/>
              <a:t>Alternator battery</a:t>
            </a:r>
          </a:p>
          <a:p>
            <a:pPr lvl="1" eaLnBrk="1" hangingPunct="1"/>
            <a:r>
              <a:rPr lang="en-US" altLang="en-US" dirty="0" smtClean="0"/>
              <a:t>Magneto</a:t>
            </a:r>
          </a:p>
          <a:p>
            <a:pPr lvl="1" eaLnBrk="1" hangingPunct="1"/>
            <a:r>
              <a:rPr lang="en-US" altLang="en-US" dirty="0" smtClean="0"/>
              <a:t>Electronic</a:t>
            </a:r>
          </a:p>
        </p:txBody>
      </p:sp>
      <p:pic>
        <p:nvPicPr>
          <p:cNvPr id="19463" name="Picture 4" descr="10_15_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1"/>
            <a:ext cx="487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39624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61012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619858B-34EE-48E9-A076-67F377D93D5E}" type="slidenum">
              <a:rPr lang="en-US" altLang="en-US" sz="1400" smtClean="0"/>
              <a:pPr eaLnBrk="1" hangingPunct="1"/>
              <a:t>16</a:t>
            </a:fld>
            <a:endParaRPr lang="en-US" altLang="en-US" sz="1400" dirty="0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Cooling Systems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Air cooled system</a:t>
            </a:r>
          </a:p>
          <a:p>
            <a:pPr eaLnBrk="1" hangingPunct="1"/>
            <a:r>
              <a:rPr lang="en-US" altLang="en-US" dirty="0"/>
              <a:t>O</a:t>
            </a:r>
            <a:r>
              <a:rPr lang="en-US" altLang="en-US" dirty="0" smtClean="0"/>
              <a:t>pen (seawater) cooling system</a:t>
            </a:r>
          </a:p>
          <a:p>
            <a:pPr lvl="1"/>
            <a:r>
              <a:rPr lang="en-US" altLang="en-US" dirty="0" smtClean="0"/>
              <a:t>Fewer parts to fail</a:t>
            </a:r>
          </a:p>
          <a:p>
            <a:pPr eaLnBrk="1" hangingPunct="1"/>
            <a:r>
              <a:rPr lang="en-US" altLang="en-US" dirty="0" smtClean="0"/>
              <a:t>Closed (freshwater) cooling system</a:t>
            </a:r>
          </a:p>
          <a:p>
            <a:pPr lvl="1"/>
            <a:r>
              <a:rPr lang="en-US" altLang="en-US" dirty="0" smtClean="0"/>
              <a:t>Better for engine, but…</a:t>
            </a:r>
          </a:p>
          <a:p>
            <a:pPr lvl="1"/>
            <a:r>
              <a:rPr lang="en-US" altLang="en-US" dirty="0" smtClean="0"/>
              <a:t>More complicated </a:t>
            </a:r>
          </a:p>
          <a:p>
            <a:pPr lvl="1"/>
            <a:r>
              <a:rPr lang="en-US" altLang="en-US" dirty="0"/>
              <a:t>N</a:t>
            </a:r>
            <a:r>
              <a:rPr lang="en-US" altLang="en-US" smtClean="0"/>
              <a:t>eeds </a:t>
            </a:r>
            <a:r>
              <a:rPr lang="en-US" altLang="en-US" dirty="0" smtClean="0"/>
              <a:t>seawater pump and heat exchanger</a:t>
            </a:r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5484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25693C53-F64F-4E06-AA2F-E638A5597AFF}" type="slidenum">
              <a:rPr lang="en-US" altLang="en-US" sz="1400" smtClean="0"/>
              <a:pPr eaLnBrk="1" hangingPunct="1"/>
              <a:t>17</a:t>
            </a:fld>
            <a:endParaRPr lang="en-US" altLang="en-US" sz="1400" dirty="0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Gasoline Considerations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Octane rating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Ethanol content?</a:t>
            </a:r>
          </a:p>
          <a:p>
            <a:pPr eaLnBrk="1" hangingPunct="1"/>
            <a:r>
              <a:rPr lang="en-US" altLang="en-US" dirty="0" smtClean="0"/>
              <a:t>Is engine rated to use ethanol? </a:t>
            </a:r>
          </a:p>
          <a:p>
            <a:pPr eaLnBrk="1" hangingPunct="1"/>
            <a:r>
              <a:rPr lang="en-US" altLang="en-US" dirty="0" smtClean="0"/>
              <a:t>Fuel tanks</a:t>
            </a:r>
          </a:p>
          <a:p>
            <a:pPr lvl="1"/>
            <a:r>
              <a:rPr lang="en-US" altLang="en-US" dirty="0" smtClean="0"/>
              <a:t>Clean and rust-free</a:t>
            </a:r>
          </a:p>
          <a:p>
            <a:pPr lvl="1"/>
            <a:r>
              <a:rPr lang="en-US" altLang="en-US" dirty="0" smtClean="0"/>
              <a:t>Free of dirt, grime, oil, etc. </a:t>
            </a:r>
          </a:p>
          <a:p>
            <a:pPr lvl="1"/>
            <a:r>
              <a:rPr lang="en-US" altLang="en-US" dirty="0" smtClean="0"/>
              <a:t>Secured firmly to boat</a:t>
            </a:r>
          </a:p>
        </p:txBody>
      </p:sp>
    </p:spTree>
    <p:extLst>
      <p:ext uri="{BB962C8B-B14F-4D97-AF65-F5344CB8AC3E}">
        <p14:creationId xmlns:p14="http://schemas.microsoft.com/office/powerpoint/2010/main" val="38333484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C55E7E83-6966-4A22-BD00-C317808FB603}" type="slidenum">
              <a:rPr lang="en-US" altLang="en-US" sz="1400" smtClean="0"/>
              <a:pPr eaLnBrk="1" hangingPunct="1"/>
              <a:t>18</a:t>
            </a:fld>
            <a:endParaRPr lang="en-US" altLang="en-US" sz="1400" dirty="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Batteries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Charged</a:t>
            </a:r>
          </a:p>
          <a:p>
            <a:pPr eaLnBrk="1" hangingPunct="1"/>
            <a:r>
              <a:rPr lang="en-US" altLang="en-US" dirty="0" smtClean="0"/>
              <a:t>Switch</a:t>
            </a:r>
          </a:p>
          <a:p>
            <a:pPr eaLnBrk="1" hangingPunct="1"/>
            <a:r>
              <a:rPr lang="en-US" altLang="en-US" dirty="0" smtClean="0"/>
              <a:t>Secure</a:t>
            </a:r>
          </a:p>
        </p:txBody>
      </p:sp>
      <p:pic>
        <p:nvPicPr>
          <p:cNvPr id="22534" name="Picture 4" descr="Fig 10-19-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601980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31242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4881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108E7B9-4A3A-4F7D-AB99-4CD0A9DA7F74}" type="slidenum">
              <a:rPr lang="en-US" altLang="en-US" sz="1400" smtClean="0"/>
              <a:pPr eaLnBrk="1" hangingPunct="1"/>
              <a:t>19</a:t>
            </a:fld>
            <a:endParaRPr lang="en-US" altLang="en-US" sz="1400" dirty="0" smtClean="0"/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572000" y="1828800"/>
            <a:ext cx="4572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Maintenance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Lubrication</a:t>
            </a:r>
          </a:p>
          <a:p>
            <a:pPr eaLnBrk="1" hangingPunct="1"/>
            <a:r>
              <a:rPr lang="en-US" altLang="en-US" dirty="0" smtClean="0"/>
              <a:t>Crankcase</a:t>
            </a:r>
          </a:p>
          <a:p>
            <a:pPr eaLnBrk="1" hangingPunct="1"/>
            <a:r>
              <a:rPr lang="en-US" altLang="en-US" dirty="0" smtClean="0"/>
              <a:t>Bilge pumps</a:t>
            </a:r>
          </a:p>
          <a:p>
            <a:pPr eaLnBrk="1" hangingPunct="1"/>
            <a:r>
              <a:rPr lang="en-US" altLang="en-US" dirty="0" smtClean="0"/>
              <a:t>Belts</a:t>
            </a:r>
          </a:p>
          <a:p>
            <a:pPr eaLnBrk="1" hangingPunct="1"/>
            <a:r>
              <a:rPr lang="en-US" altLang="en-US" dirty="0" smtClean="0"/>
              <a:t>Ignition system</a:t>
            </a:r>
          </a:p>
        </p:txBody>
      </p:sp>
      <p:pic>
        <p:nvPicPr>
          <p:cNvPr id="23559" name="Picture 5" descr="Fig 10-20_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31" y="1447800"/>
            <a:ext cx="40465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4419600" y="1219200"/>
            <a:ext cx="152400" cy="52387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4876800" y="6463771"/>
            <a:ext cx="34591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800" dirty="0"/>
              <a:t>Reprinted with permission from </a:t>
            </a:r>
            <a:r>
              <a:rPr lang="en-US" altLang="en-US" sz="800" i="1" dirty="0"/>
              <a:t>Outboard Engines by Edwin R. Sherman</a:t>
            </a:r>
          </a:p>
        </p:txBody>
      </p:sp>
    </p:spTree>
    <p:extLst>
      <p:ext uri="{BB962C8B-B14F-4D97-AF65-F5344CB8AC3E}">
        <p14:creationId xmlns:p14="http://schemas.microsoft.com/office/powerpoint/2010/main" val="28285169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B6EA1E7C-473B-410C-9FCC-2509F3675073}" type="slidenum">
              <a:rPr lang="en-US" altLang="en-US" sz="1400" smtClean="0"/>
              <a:pPr eaLnBrk="1" hangingPunct="1"/>
              <a:t>2</a:t>
            </a:fld>
            <a:endParaRPr lang="en-US" altLang="en-US" sz="1400" dirty="0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Powering Your Boat</a:t>
            </a:r>
          </a:p>
        </p:txBody>
      </p:sp>
      <p:pic>
        <p:nvPicPr>
          <p:cNvPr id="6149" name="Picture 5" descr="Fig 1-26_chap10ope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/>
          <a:stretch>
            <a:fillRect/>
          </a:stretch>
        </p:blipFill>
        <p:spPr bwMode="auto">
          <a:xfrm>
            <a:off x="0" y="18288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1400" dirty="0"/>
              <a:t>Chapter</a:t>
            </a:r>
          </a:p>
          <a:p>
            <a:pPr algn="ctr" eaLnBrk="1" hangingPunct="1"/>
            <a:r>
              <a:rPr lang="en-US" altLang="en-US" sz="48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39974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9B33FC2C-ED54-4871-A048-5F364083B4F3}" type="slidenum">
              <a:rPr lang="en-US" altLang="en-US" sz="1400" smtClean="0"/>
              <a:pPr eaLnBrk="1" hangingPunct="1"/>
              <a:t>20</a:t>
            </a:fld>
            <a:endParaRPr lang="en-US" altLang="en-US" sz="1400" dirty="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Winterizing Your Boat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Crankcase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Transmission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Fuel tank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Gasoline engine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Cooling systems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Lower units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Ignition system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Freshwater system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Heads and Galley</a:t>
            </a:r>
          </a:p>
        </p:txBody>
      </p:sp>
    </p:spTree>
    <p:extLst>
      <p:ext uri="{BB962C8B-B14F-4D97-AF65-F5344CB8AC3E}">
        <p14:creationId xmlns:p14="http://schemas.microsoft.com/office/powerpoint/2010/main" val="40810708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0EDB222C-E2F5-43ED-B116-BC38FA903AFD}" type="slidenum">
              <a:rPr lang="en-US" altLang="en-US" sz="1400" smtClean="0"/>
              <a:pPr eaLnBrk="1" hangingPunct="1"/>
              <a:t>21</a:t>
            </a:fld>
            <a:endParaRPr lang="en-US" altLang="en-US" sz="1400" dirty="0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Spring Fitting Out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1371600"/>
            <a:ext cx="7772400" cy="4876800"/>
            <a:chOff x="533400" y="2057400"/>
            <a:chExt cx="6705600" cy="41529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3228975" cy="415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590800"/>
              <a:ext cx="3200400" cy="355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550" y="2057400"/>
              <a:ext cx="32194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57307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58E1B195-DF4B-48CA-B1EA-C9F11651DF79}" type="slidenum">
              <a:rPr lang="en-US" altLang="en-US" sz="1400" smtClean="0"/>
              <a:pPr eaLnBrk="1" hangingPunct="1"/>
              <a:t>22</a:t>
            </a:fld>
            <a:endParaRPr lang="en-US" altLang="en-US" sz="1400" dirty="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Trouble Shooting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Engine won’t turn over</a:t>
            </a:r>
          </a:p>
          <a:p>
            <a:pPr eaLnBrk="1" hangingPunct="1"/>
            <a:r>
              <a:rPr lang="en-US" altLang="en-US" dirty="0" smtClean="0"/>
              <a:t>Engine won’t start</a:t>
            </a:r>
          </a:p>
          <a:p>
            <a:pPr eaLnBrk="1" hangingPunct="1"/>
            <a:r>
              <a:rPr lang="en-US" altLang="en-US" dirty="0" smtClean="0"/>
              <a:t>Engine runs rough</a:t>
            </a:r>
          </a:p>
          <a:p>
            <a:pPr eaLnBrk="1" hangingPunct="1"/>
            <a:r>
              <a:rPr lang="en-US" altLang="en-US" dirty="0" smtClean="0"/>
              <a:t>Engine idles but does not develop full power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22984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smtClean="0"/>
              <a:t>              Illustrations provided </a:t>
            </a:r>
            <a:r>
              <a:rPr lang="en-US" sz="1800" smtClean="0"/>
              <a:t>by </a:t>
            </a:r>
            <a:r>
              <a:rPr lang="en-US" sz="1800" smtClean="0"/>
              <a:t>McGraw Hill </a:t>
            </a:r>
            <a:r>
              <a:rPr lang="en-US" sz="1800" dirty="0" smtClean="0"/>
              <a:t>Education</a:t>
            </a:r>
            <a:endParaRPr lang="en-US" sz="1800" dirty="0"/>
          </a:p>
        </p:txBody>
      </p:sp>
      <p:sp>
        <p:nvSpPr>
          <p:cNvPr id="542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C3D39D4-1060-46F8-94D1-3EA8BF0F1337}" type="slidenum">
              <a:rPr lang="en-US" altLang="en-US" sz="1400" b="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b="0" smtClean="0">
              <a:solidFill>
                <a:schemeClr val="bg1"/>
              </a:solidFill>
            </a:endParaRPr>
          </a:p>
        </p:txBody>
      </p:sp>
      <p:pic>
        <p:nvPicPr>
          <p:cNvPr id="54276" name="Picture 3" descr="3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48" y="2133600"/>
            <a:ext cx="2430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6096000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228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F3D00667-EB39-4289-8F50-18C658B00FC4}" type="slidenum">
              <a:rPr lang="en-US" altLang="en-US" sz="1400" smtClean="0"/>
              <a:pPr eaLnBrk="1" hangingPunct="1"/>
              <a:t>3</a:t>
            </a:fld>
            <a:endParaRPr lang="en-US" altLang="en-US" sz="1400" dirty="0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Lesson Objectives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and characteristics of marine engines</a:t>
            </a:r>
          </a:p>
          <a:p>
            <a:pPr eaLnBrk="1" hangingPunct="1"/>
            <a:r>
              <a:rPr lang="en-US" altLang="en-US" dirty="0" smtClean="0"/>
              <a:t>Two and four stroke engines</a:t>
            </a:r>
          </a:p>
          <a:p>
            <a:pPr eaLnBrk="1" hangingPunct="1"/>
            <a:r>
              <a:rPr lang="en-US" altLang="en-US" dirty="0" smtClean="0"/>
              <a:t>Operation and care</a:t>
            </a:r>
          </a:p>
          <a:p>
            <a:pPr eaLnBrk="1" hangingPunct="1"/>
            <a:r>
              <a:rPr lang="en-US" altLang="en-US" dirty="0" smtClean="0"/>
              <a:t>Gasoline selection</a:t>
            </a:r>
          </a:p>
          <a:p>
            <a:pPr eaLnBrk="1" hangingPunct="1"/>
            <a:r>
              <a:rPr lang="en-US" altLang="en-US" dirty="0" smtClean="0"/>
              <a:t>Battery maintenance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7197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489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DEE87558-DA28-4426-9054-CFF261BB3C25}" type="slidenum">
              <a:rPr lang="en-US" altLang="en-US" sz="1400" smtClean="0"/>
              <a:pPr eaLnBrk="1" hangingPunct="1"/>
              <a:t>4</a:t>
            </a:fld>
            <a:endParaRPr lang="en-US" altLang="en-US" sz="1400" dirty="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Lesson Objectives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Electrical system</a:t>
            </a:r>
          </a:p>
          <a:p>
            <a:pPr eaLnBrk="1" hangingPunct="1"/>
            <a:r>
              <a:rPr lang="en-US" altLang="en-US" dirty="0" smtClean="0"/>
              <a:t>Galvanic action</a:t>
            </a:r>
          </a:p>
          <a:p>
            <a:pPr eaLnBrk="1" hangingPunct="1"/>
            <a:r>
              <a:rPr lang="en-US" altLang="en-US" dirty="0" smtClean="0"/>
              <a:t>Winterizing and commissioning</a:t>
            </a:r>
          </a:p>
          <a:p>
            <a:pPr eaLnBrk="1" hangingPunct="1"/>
            <a:r>
              <a:rPr lang="en-US" altLang="en-US" dirty="0" smtClean="0"/>
              <a:t>Trouble shooting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71975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816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638E6512-D1F0-4E9B-9610-E7B5424F36C8}" type="slidenum">
              <a:rPr lang="en-US" altLang="en-US" sz="1400" smtClean="0"/>
              <a:pPr eaLnBrk="1" hangingPunct="1"/>
              <a:t>5</a:t>
            </a:fld>
            <a:endParaRPr lang="en-US" altLang="en-US" sz="1400" dirty="0" smtClean="0"/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0" y="29718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Types of Marine Engines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371600"/>
            <a:ext cx="434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Installation</a:t>
            </a:r>
          </a:p>
        </p:txBody>
      </p:sp>
      <p:pic>
        <p:nvPicPr>
          <p:cNvPr id="9223" name="Picture 4" descr="Fig 10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35400"/>
            <a:ext cx="2667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 descr="Fig 10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71888"/>
            <a:ext cx="32766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7" descr="Fig 10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1441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2"/>
          <p:cNvSpPr>
            <a:spLocks noChangeArrowheads="1"/>
          </p:cNvSpPr>
          <p:nvPr/>
        </p:nvSpPr>
        <p:spPr bwMode="auto">
          <a:xfrm>
            <a:off x="0" y="2514600"/>
            <a:ext cx="9144000" cy="1905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9227" name="Text Box 8"/>
          <p:cNvSpPr txBox="1">
            <a:spLocks noChangeArrowheads="1"/>
          </p:cNvSpPr>
          <p:nvPr/>
        </p:nvSpPr>
        <p:spPr bwMode="auto">
          <a:xfrm>
            <a:off x="1169988" y="3230563"/>
            <a:ext cx="111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tx1"/>
                </a:solidFill>
              </a:rPr>
              <a:t>Inboard</a:t>
            </a:r>
          </a:p>
        </p:txBody>
      </p:sp>
      <p:sp>
        <p:nvSpPr>
          <p:cNvPr id="9228" name="Text Box 9"/>
          <p:cNvSpPr txBox="1">
            <a:spLocks noChangeArrowheads="1"/>
          </p:cNvSpPr>
          <p:nvPr/>
        </p:nvSpPr>
        <p:spPr bwMode="auto">
          <a:xfrm>
            <a:off x="3427413" y="3078163"/>
            <a:ext cx="2287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tx1"/>
                </a:solidFill>
              </a:rPr>
              <a:t>Inboard/outboard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tx1"/>
                </a:solidFill>
              </a:rPr>
              <a:t>(stern drive)</a:t>
            </a:r>
          </a:p>
        </p:txBody>
      </p:sp>
      <p:sp>
        <p:nvSpPr>
          <p:cNvPr id="9229" name="Text Box 10"/>
          <p:cNvSpPr txBox="1">
            <a:spLocks noChangeArrowheads="1"/>
          </p:cNvSpPr>
          <p:nvPr/>
        </p:nvSpPr>
        <p:spPr bwMode="auto">
          <a:xfrm>
            <a:off x="6934200" y="3032125"/>
            <a:ext cx="132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tx1"/>
                </a:solidFill>
              </a:rPr>
              <a:t>Outboard</a:t>
            </a:r>
          </a:p>
        </p:txBody>
      </p:sp>
    </p:spTree>
    <p:extLst>
      <p:ext uri="{BB962C8B-B14F-4D97-AF65-F5344CB8AC3E}">
        <p14:creationId xmlns:p14="http://schemas.microsoft.com/office/powerpoint/2010/main" val="12223046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3F26D16C-099A-4858-9135-F39197B1E68E}" type="slidenum">
              <a:rPr lang="en-US" altLang="en-US" sz="1400" smtClean="0"/>
              <a:pPr eaLnBrk="1" hangingPunct="1"/>
              <a:t>6</a:t>
            </a:fld>
            <a:endParaRPr lang="en-US" altLang="en-US" sz="1400" dirty="0" smtClean="0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0" y="1219200"/>
            <a:ext cx="9144000" cy="5286375"/>
            <a:chOff x="0" y="768"/>
            <a:chExt cx="5760" cy="3330"/>
          </a:xfrm>
        </p:grpSpPr>
        <p:sp>
          <p:nvSpPr>
            <p:cNvPr id="10247" name="Rectangle 9"/>
            <p:cNvSpPr>
              <a:spLocks noChangeArrowheads="1"/>
            </p:cNvSpPr>
            <p:nvPr/>
          </p:nvSpPr>
          <p:spPr bwMode="auto">
            <a:xfrm>
              <a:off x="0" y="1182"/>
              <a:ext cx="5760" cy="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pic>
          <p:nvPicPr>
            <p:cNvPr id="10248" name="Picture 7" descr="Fig 10-7a_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82"/>
              <a:ext cx="2144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8" descr="Fig 10-7b-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182"/>
              <a:ext cx="2107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Rectangle 16"/>
            <p:cNvSpPr>
              <a:spLocks noChangeArrowheads="1"/>
            </p:cNvSpPr>
            <p:nvPr/>
          </p:nvSpPr>
          <p:spPr bwMode="auto">
            <a:xfrm>
              <a:off x="2943" y="768"/>
              <a:ext cx="129" cy="333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1pPr>
              <a:lvl2pPr marL="742950" indent="-28575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2pPr>
              <a:lvl3pPr marL="11430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3pPr>
              <a:lvl4pPr marL="16002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4pPr>
              <a:lvl5pPr marL="2057400" indent="-228600" eaLnBrk="0" hangingPunct="0"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Times New Roman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grpSp>
          <p:nvGrpSpPr>
            <p:cNvPr id="10251" name="Group 48"/>
            <p:cNvGrpSpPr>
              <a:grpSpLocks/>
            </p:cNvGrpSpPr>
            <p:nvPr/>
          </p:nvGrpSpPr>
          <p:grpSpPr bwMode="auto">
            <a:xfrm>
              <a:off x="192" y="1152"/>
              <a:ext cx="4848" cy="2814"/>
              <a:chOff x="192" y="1122"/>
              <a:chExt cx="4848" cy="2814"/>
            </a:xfrm>
          </p:grpSpPr>
          <p:sp>
            <p:nvSpPr>
              <p:cNvPr id="10252" name="Text Box 10"/>
              <p:cNvSpPr txBox="1">
                <a:spLocks noChangeArrowheads="1"/>
              </p:cNvSpPr>
              <p:nvPr/>
            </p:nvSpPr>
            <p:spPr bwMode="auto">
              <a:xfrm>
                <a:off x="1920" y="2352"/>
                <a:ext cx="10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chemeClr val="tx1"/>
                    </a:solidFill>
                  </a:rPr>
                  <a:t>Four-Stroke</a:t>
                </a:r>
              </a:p>
            </p:txBody>
          </p:sp>
          <p:sp>
            <p:nvSpPr>
              <p:cNvPr id="10253" name="Text Box 11"/>
              <p:cNvSpPr txBox="1">
                <a:spLocks noChangeArrowheads="1"/>
              </p:cNvSpPr>
              <p:nvPr/>
            </p:nvSpPr>
            <p:spPr bwMode="auto">
              <a:xfrm>
                <a:off x="3120" y="2342"/>
                <a:ext cx="98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chemeClr val="tx1"/>
                    </a:solidFill>
                  </a:rPr>
                  <a:t>Two-Stroke</a:t>
                </a:r>
              </a:p>
            </p:txBody>
          </p:sp>
          <p:sp>
            <p:nvSpPr>
              <p:cNvPr id="10254" name="Rectangle 12"/>
              <p:cNvSpPr>
                <a:spLocks noChangeArrowheads="1"/>
              </p:cNvSpPr>
              <p:nvPr/>
            </p:nvSpPr>
            <p:spPr bwMode="auto">
              <a:xfrm>
                <a:off x="192" y="2160"/>
                <a:ext cx="240" cy="240"/>
              </a:xfrm>
              <a:prstGeom prst="rect">
                <a:avLst/>
              </a:prstGeom>
              <a:solidFill>
                <a:srgbClr val="004E8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altLang="en-US" sz="1600" dirty="0"/>
                  <a:t>1</a:t>
                </a:r>
              </a:p>
            </p:txBody>
          </p:sp>
          <p:sp>
            <p:nvSpPr>
              <p:cNvPr id="10255" name="Rectangle 13"/>
              <p:cNvSpPr>
                <a:spLocks noChangeArrowheads="1"/>
              </p:cNvSpPr>
              <p:nvPr/>
            </p:nvSpPr>
            <p:spPr bwMode="auto">
              <a:xfrm>
                <a:off x="1344" y="2160"/>
                <a:ext cx="240" cy="240"/>
              </a:xfrm>
              <a:prstGeom prst="rect">
                <a:avLst/>
              </a:prstGeom>
              <a:solidFill>
                <a:srgbClr val="004E8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altLang="en-US" sz="1600" dirty="0"/>
                  <a:t>2</a:t>
                </a:r>
              </a:p>
            </p:txBody>
          </p:sp>
          <p:sp>
            <p:nvSpPr>
              <p:cNvPr id="10256" name="Rectangle 14"/>
              <p:cNvSpPr>
                <a:spLocks noChangeArrowheads="1"/>
              </p:cNvSpPr>
              <p:nvPr/>
            </p:nvSpPr>
            <p:spPr bwMode="auto">
              <a:xfrm>
                <a:off x="192" y="3696"/>
                <a:ext cx="240" cy="240"/>
              </a:xfrm>
              <a:prstGeom prst="rect">
                <a:avLst/>
              </a:prstGeom>
              <a:solidFill>
                <a:srgbClr val="004E8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altLang="en-US" sz="1600" dirty="0"/>
                  <a:t>3</a:t>
                </a:r>
              </a:p>
            </p:txBody>
          </p:sp>
          <p:sp>
            <p:nvSpPr>
              <p:cNvPr id="10257" name="Rectangle 15"/>
              <p:cNvSpPr>
                <a:spLocks noChangeArrowheads="1"/>
              </p:cNvSpPr>
              <p:nvPr/>
            </p:nvSpPr>
            <p:spPr bwMode="auto">
              <a:xfrm>
                <a:off x="1344" y="3696"/>
                <a:ext cx="240" cy="240"/>
              </a:xfrm>
              <a:prstGeom prst="rect">
                <a:avLst/>
              </a:prstGeom>
              <a:solidFill>
                <a:srgbClr val="004E8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altLang="en-US" sz="1600" dirty="0"/>
                  <a:t>4</a:t>
                </a:r>
              </a:p>
            </p:txBody>
          </p:sp>
          <p:sp>
            <p:nvSpPr>
              <p:cNvPr id="10258" name="Rectangle 17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240" cy="240"/>
              </a:xfrm>
              <a:prstGeom prst="rect">
                <a:avLst/>
              </a:prstGeom>
              <a:solidFill>
                <a:srgbClr val="004E8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altLang="en-US" sz="1600" dirty="0"/>
                  <a:t>1</a:t>
                </a:r>
              </a:p>
            </p:txBody>
          </p:sp>
          <p:sp>
            <p:nvSpPr>
              <p:cNvPr id="10259" name="Rectangle 18"/>
              <p:cNvSpPr>
                <a:spLocks noChangeArrowheads="1"/>
              </p:cNvSpPr>
              <p:nvPr/>
            </p:nvSpPr>
            <p:spPr bwMode="auto">
              <a:xfrm>
                <a:off x="4752" y="2160"/>
                <a:ext cx="240" cy="240"/>
              </a:xfrm>
              <a:prstGeom prst="rect">
                <a:avLst/>
              </a:prstGeom>
              <a:solidFill>
                <a:srgbClr val="004E8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altLang="en-US" sz="1600" dirty="0"/>
                  <a:t>2</a:t>
                </a:r>
              </a:p>
            </p:txBody>
          </p:sp>
          <p:sp>
            <p:nvSpPr>
              <p:cNvPr id="10260" name="Rectangle 19"/>
              <p:cNvSpPr>
                <a:spLocks noChangeArrowheads="1"/>
              </p:cNvSpPr>
              <p:nvPr/>
            </p:nvSpPr>
            <p:spPr bwMode="auto">
              <a:xfrm>
                <a:off x="3120" y="3696"/>
                <a:ext cx="240" cy="240"/>
              </a:xfrm>
              <a:prstGeom prst="rect">
                <a:avLst/>
              </a:prstGeom>
              <a:solidFill>
                <a:srgbClr val="004E8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altLang="en-US" sz="1600" dirty="0"/>
                  <a:t>3</a:t>
                </a:r>
              </a:p>
            </p:txBody>
          </p:sp>
          <p:sp>
            <p:nvSpPr>
              <p:cNvPr id="10261" name="Rectangle 20"/>
              <p:cNvSpPr>
                <a:spLocks noChangeArrowheads="1"/>
              </p:cNvSpPr>
              <p:nvPr/>
            </p:nvSpPr>
            <p:spPr bwMode="auto">
              <a:xfrm>
                <a:off x="3936" y="3696"/>
                <a:ext cx="240" cy="240"/>
              </a:xfrm>
              <a:prstGeom prst="rect">
                <a:avLst/>
              </a:prstGeom>
              <a:solidFill>
                <a:srgbClr val="004E8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altLang="en-US" sz="1600" dirty="0"/>
                  <a:t>4</a:t>
                </a:r>
              </a:p>
            </p:txBody>
          </p:sp>
          <p:sp>
            <p:nvSpPr>
              <p:cNvPr id="10262" name="Rectangle 21"/>
              <p:cNvSpPr>
                <a:spLocks noChangeArrowheads="1"/>
              </p:cNvSpPr>
              <p:nvPr/>
            </p:nvSpPr>
            <p:spPr bwMode="auto">
              <a:xfrm>
                <a:off x="4704" y="3696"/>
                <a:ext cx="240" cy="240"/>
              </a:xfrm>
              <a:prstGeom prst="rect">
                <a:avLst/>
              </a:prstGeom>
              <a:solidFill>
                <a:srgbClr val="004E8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1pPr>
                <a:lvl2pPr marL="742950" indent="-28575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2pPr>
                <a:lvl3pPr marL="11430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3pPr>
                <a:lvl4pPr marL="16002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4pPr>
                <a:lvl5pPr marL="2057400" indent="-228600" eaLnBrk="0" hangingPunct="0"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  <a:cs typeface="Times New Roman" charset="0"/>
                  </a:defRPr>
                </a:lvl9pPr>
              </a:lstStyle>
              <a:p>
                <a:pPr algn="ctr" eaLnBrk="1" hangingPunct="1"/>
                <a:r>
                  <a:rPr lang="en-US" altLang="en-US" sz="1600" dirty="0"/>
                  <a:t>5</a:t>
                </a:r>
              </a:p>
            </p:txBody>
          </p:sp>
          <p:grpSp>
            <p:nvGrpSpPr>
              <p:cNvPr id="10263" name="Group 31"/>
              <p:cNvGrpSpPr>
                <a:grpSpLocks/>
              </p:cNvGrpSpPr>
              <p:nvPr/>
            </p:nvGrpSpPr>
            <p:grpSpPr bwMode="auto">
              <a:xfrm>
                <a:off x="192" y="1122"/>
                <a:ext cx="1162" cy="192"/>
                <a:chOff x="192" y="1122"/>
                <a:chExt cx="1162" cy="192"/>
              </a:xfrm>
            </p:grpSpPr>
            <p:sp>
              <p:nvSpPr>
                <p:cNvPr id="1027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92" y="1122"/>
                  <a:ext cx="43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400" b="1" dirty="0">
                      <a:solidFill>
                        <a:schemeClr val="tx1"/>
                      </a:solidFill>
                    </a:rPr>
                    <a:t>Intake</a:t>
                  </a:r>
                </a:p>
              </p:txBody>
            </p:sp>
            <p:sp>
              <p:nvSpPr>
                <p:cNvPr id="102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04" y="1122"/>
                  <a:ext cx="55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400" b="1" dirty="0">
                      <a:solidFill>
                        <a:schemeClr val="tx1"/>
                      </a:solidFill>
                    </a:rPr>
                    <a:t>Exhaust</a:t>
                  </a:r>
                </a:p>
              </p:txBody>
            </p:sp>
          </p:grpSp>
          <p:grpSp>
            <p:nvGrpSpPr>
              <p:cNvPr id="10264" name="Group 32"/>
              <p:cNvGrpSpPr>
                <a:grpSpLocks/>
              </p:cNvGrpSpPr>
              <p:nvPr/>
            </p:nvGrpSpPr>
            <p:grpSpPr bwMode="auto">
              <a:xfrm>
                <a:off x="1440" y="1122"/>
                <a:ext cx="1162" cy="192"/>
                <a:chOff x="192" y="1122"/>
                <a:chExt cx="1162" cy="192"/>
              </a:xfrm>
            </p:grpSpPr>
            <p:sp>
              <p:nvSpPr>
                <p:cNvPr id="1027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92" y="1122"/>
                  <a:ext cx="43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400" b="1" dirty="0">
                      <a:solidFill>
                        <a:schemeClr val="tx1"/>
                      </a:solidFill>
                    </a:rPr>
                    <a:t>Intake</a:t>
                  </a:r>
                </a:p>
              </p:txBody>
            </p:sp>
            <p:sp>
              <p:nvSpPr>
                <p:cNvPr id="1027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804" y="1122"/>
                  <a:ext cx="55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400" b="1" dirty="0">
                      <a:solidFill>
                        <a:schemeClr val="tx1"/>
                      </a:solidFill>
                    </a:rPr>
                    <a:t>Exhaust</a:t>
                  </a:r>
                </a:p>
              </p:txBody>
            </p:sp>
          </p:grpSp>
          <p:grpSp>
            <p:nvGrpSpPr>
              <p:cNvPr id="10265" name="Group 35"/>
              <p:cNvGrpSpPr>
                <a:grpSpLocks/>
              </p:cNvGrpSpPr>
              <p:nvPr/>
            </p:nvGrpSpPr>
            <p:grpSpPr bwMode="auto">
              <a:xfrm>
                <a:off x="192" y="2604"/>
                <a:ext cx="1162" cy="192"/>
                <a:chOff x="192" y="1122"/>
                <a:chExt cx="1162" cy="192"/>
              </a:xfrm>
            </p:grpSpPr>
            <p:sp>
              <p:nvSpPr>
                <p:cNvPr id="1027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92" y="1122"/>
                  <a:ext cx="43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400" b="1" dirty="0">
                      <a:solidFill>
                        <a:schemeClr val="tx1"/>
                      </a:solidFill>
                    </a:rPr>
                    <a:t>Intake</a:t>
                  </a:r>
                </a:p>
              </p:txBody>
            </p:sp>
            <p:sp>
              <p:nvSpPr>
                <p:cNvPr id="1027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04" y="1122"/>
                  <a:ext cx="55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400" b="1" dirty="0">
                      <a:solidFill>
                        <a:schemeClr val="tx1"/>
                      </a:solidFill>
                    </a:rPr>
                    <a:t>Exhaust</a:t>
                  </a:r>
                </a:p>
              </p:txBody>
            </p:sp>
          </p:grpSp>
          <p:grpSp>
            <p:nvGrpSpPr>
              <p:cNvPr id="10266" name="Group 38"/>
              <p:cNvGrpSpPr>
                <a:grpSpLocks/>
              </p:cNvGrpSpPr>
              <p:nvPr/>
            </p:nvGrpSpPr>
            <p:grpSpPr bwMode="auto">
              <a:xfrm>
                <a:off x="1430" y="2622"/>
                <a:ext cx="1162" cy="192"/>
                <a:chOff x="192" y="1122"/>
                <a:chExt cx="1162" cy="192"/>
              </a:xfrm>
            </p:grpSpPr>
            <p:sp>
              <p:nvSpPr>
                <p:cNvPr id="1027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92" y="1122"/>
                  <a:ext cx="438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400" b="1" dirty="0">
                      <a:solidFill>
                        <a:schemeClr val="tx1"/>
                      </a:solidFill>
                    </a:rPr>
                    <a:t>Intake</a:t>
                  </a:r>
                </a:p>
              </p:txBody>
            </p:sp>
            <p:sp>
              <p:nvSpPr>
                <p:cNvPr id="1027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04" y="1122"/>
                  <a:ext cx="55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400" b="1" dirty="0">
                      <a:solidFill>
                        <a:schemeClr val="tx1"/>
                      </a:solidFill>
                    </a:rPr>
                    <a:t>Exhaust</a:t>
                  </a:r>
                </a:p>
              </p:txBody>
            </p:sp>
          </p:grpSp>
          <p:grpSp>
            <p:nvGrpSpPr>
              <p:cNvPr id="10267" name="Group 47"/>
              <p:cNvGrpSpPr>
                <a:grpSpLocks/>
              </p:cNvGrpSpPr>
              <p:nvPr/>
            </p:nvGrpSpPr>
            <p:grpSpPr bwMode="auto">
              <a:xfrm>
                <a:off x="3456" y="1200"/>
                <a:ext cx="768" cy="336"/>
                <a:chOff x="3456" y="1200"/>
                <a:chExt cx="768" cy="336"/>
              </a:xfrm>
            </p:grpSpPr>
            <p:sp>
              <p:nvSpPr>
                <p:cNvPr id="10271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456" y="1200"/>
                  <a:ext cx="69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sz="1400" b="1" dirty="0">
                      <a:solidFill>
                        <a:schemeClr val="tx1"/>
                      </a:solidFill>
                    </a:rPr>
                    <a:t>Intake Port</a:t>
                  </a:r>
                </a:p>
              </p:txBody>
            </p:sp>
            <p:sp>
              <p:nvSpPr>
                <p:cNvPr id="10272" name="Line 44"/>
                <p:cNvSpPr>
                  <a:spLocks noChangeShapeType="1"/>
                </p:cNvSpPr>
                <p:nvPr/>
              </p:nvSpPr>
              <p:spPr bwMode="auto">
                <a:xfrm>
                  <a:off x="3984" y="1392"/>
                  <a:ext cx="24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268" name="Group 46"/>
              <p:cNvGrpSpPr>
                <a:grpSpLocks/>
              </p:cNvGrpSpPr>
              <p:nvPr/>
            </p:nvGrpSpPr>
            <p:grpSpPr bwMode="auto">
              <a:xfrm>
                <a:off x="4490" y="1228"/>
                <a:ext cx="550" cy="356"/>
                <a:chOff x="4490" y="1228"/>
                <a:chExt cx="550" cy="356"/>
              </a:xfrm>
            </p:grpSpPr>
            <p:sp>
              <p:nvSpPr>
                <p:cNvPr id="1026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490" y="1228"/>
                  <a:ext cx="550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1pPr>
                  <a:lvl2pPr marL="742950" indent="-28575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2pPr>
                  <a:lvl3pPr marL="11430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3pPr>
                  <a:lvl4pPr marL="16002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4pPr>
                  <a:lvl5pPr marL="2057400" indent="-228600" eaLnBrk="0" hangingPunct="0"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  <a:cs typeface="Times New Roman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 b="1" dirty="0">
                      <a:solidFill>
                        <a:schemeClr val="tx1"/>
                      </a:solidFill>
                    </a:rPr>
                    <a:t>Exhaust Port</a:t>
                  </a:r>
                </a:p>
              </p:txBody>
            </p:sp>
            <p:sp>
              <p:nvSpPr>
                <p:cNvPr id="1027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512" y="1392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Types of Marine Engines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77200" cy="2895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Operating Cycle</a:t>
            </a:r>
          </a:p>
        </p:txBody>
      </p:sp>
    </p:spTree>
    <p:extLst>
      <p:ext uri="{BB962C8B-B14F-4D97-AF65-F5344CB8AC3E}">
        <p14:creationId xmlns:p14="http://schemas.microsoft.com/office/powerpoint/2010/main" val="17413480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8A653C6A-DD26-4FAA-BFDF-EA5D96774007}" type="slidenum">
              <a:rPr lang="en-US" altLang="en-US" sz="1400" smtClean="0"/>
              <a:pPr eaLnBrk="1" hangingPunct="1"/>
              <a:t>7</a:t>
            </a:fld>
            <a:endParaRPr lang="en-US" altLang="en-US" sz="1400" dirty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Types of Marine Engines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Types of fuel used</a:t>
            </a:r>
          </a:p>
          <a:p>
            <a:pPr lvl="1" eaLnBrk="1" hangingPunct="1"/>
            <a:r>
              <a:rPr lang="en-US" altLang="en-US" dirty="0" smtClean="0"/>
              <a:t>Diesel</a:t>
            </a:r>
          </a:p>
          <a:p>
            <a:pPr lvl="1" eaLnBrk="1" hangingPunct="1"/>
            <a:r>
              <a:rPr lang="en-US" altLang="en-US" dirty="0" smtClean="0"/>
              <a:t>Gasoline</a:t>
            </a:r>
          </a:p>
          <a:p>
            <a:pPr eaLnBrk="1" hangingPunct="1"/>
            <a:r>
              <a:rPr lang="en-US" altLang="en-US" dirty="0" smtClean="0"/>
              <a:t>Diesel Engines</a:t>
            </a:r>
          </a:p>
          <a:p>
            <a:pPr lvl="1" eaLnBrk="1" hangingPunct="1"/>
            <a:r>
              <a:rPr lang="en-US" altLang="en-US" dirty="0" smtClean="0"/>
              <a:t>More efficient than gas engines</a:t>
            </a:r>
          </a:p>
          <a:p>
            <a:pPr lvl="1" eaLnBrk="1" hangingPunct="1"/>
            <a:r>
              <a:rPr lang="en-US" altLang="en-US" dirty="0" smtClean="0"/>
              <a:t>Cost about the same for fuel</a:t>
            </a:r>
          </a:p>
          <a:p>
            <a:pPr lvl="1" eaLnBrk="1" hangingPunct="1"/>
            <a:r>
              <a:rPr lang="en-US" altLang="en-US" dirty="0" smtClean="0"/>
              <a:t>Larger and heavier than gas engines</a:t>
            </a:r>
          </a:p>
          <a:p>
            <a:pPr lvl="1" eaLnBrk="1" hangingPunct="1"/>
            <a:r>
              <a:rPr lang="en-US" altLang="en-US" dirty="0" smtClean="0"/>
              <a:t>More expensive</a:t>
            </a:r>
          </a:p>
        </p:txBody>
      </p:sp>
    </p:spTree>
    <p:extLst>
      <p:ext uri="{BB962C8B-B14F-4D97-AF65-F5344CB8AC3E}">
        <p14:creationId xmlns:p14="http://schemas.microsoft.com/office/powerpoint/2010/main" val="23504831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74C9089C-8621-40FF-AA8F-72BCE45A1C3E}" type="slidenum">
              <a:rPr lang="en-US" altLang="en-US" sz="1400" smtClean="0"/>
              <a:pPr eaLnBrk="1" hangingPunct="1"/>
              <a:t>8</a:t>
            </a:fld>
            <a:endParaRPr lang="en-US" altLang="en-US" sz="1400" dirty="0" smtClean="0"/>
          </a:p>
        </p:txBody>
      </p:sp>
      <p:pic>
        <p:nvPicPr>
          <p:cNvPr id="12292" name="Picture 4" descr="fig 10-9-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Types of Marine Engines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Risks from fuel</a:t>
            </a:r>
          </a:p>
          <a:p>
            <a:pPr lvl="1" eaLnBrk="1" hangingPunct="1"/>
            <a:r>
              <a:rPr lang="en-US" altLang="en-US" dirty="0" smtClean="0"/>
              <a:t>Gasoline – volatile and gives off fumes</a:t>
            </a:r>
          </a:p>
          <a:p>
            <a:pPr lvl="1" eaLnBrk="1" hangingPunct="1"/>
            <a:r>
              <a:rPr lang="en-US" altLang="en-US" dirty="0" smtClean="0"/>
              <a:t>Diesel – Higher flash point less volatile</a:t>
            </a:r>
          </a:p>
        </p:txBody>
      </p:sp>
    </p:spTree>
    <p:extLst>
      <p:ext uri="{BB962C8B-B14F-4D97-AF65-F5344CB8AC3E}">
        <p14:creationId xmlns:p14="http://schemas.microsoft.com/office/powerpoint/2010/main" val="3341760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fld id="{0791945E-1355-4157-B28F-E61719150782}" type="slidenum">
              <a:rPr lang="en-US" altLang="en-US" sz="1400" smtClean="0"/>
              <a:pPr eaLnBrk="1" hangingPunct="1"/>
              <a:t>9</a:t>
            </a:fld>
            <a:endParaRPr lang="en-US" altLang="en-US" sz="1400" dirty="0" smtClean="0"/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0" y="3048000"/>
            <a:ext cx="91440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Types of Marine Engines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Inboard engines</a:t>
            </a:r>
          </a:p>
        </p:txBody>
      </p:sp>
      <p:pic>
        <p:nvPicPr>
          <p:cNvPr id="13319" name="Picture 5" descr="Fig 10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274450"/>
            <a:ext cx="3886199" cy="406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0" y="1905000"/>
            <a:ext cx="9144000" cy="3048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5029200" y="2209800"/>
            <a:ext cx="228600" cy="4248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3322" name="Picture 13" descr="Fig 10-10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1"/>
            <a:ext cx="5029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7"/>
          <p:cNvSpPr txBox="1">
            <a:spLocks noChangeArrowheads="1"/>
          </p:cNvSpPr>
          <p:nvPr/>
        </p:nvSpPr>
        <p:spPr bwMode="auto">
          <a:xfrm>
            <a:off x="1676400" y="1828800"/>
            <a:ext cx="208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400" b="1" dirty="0"/>
              <a:t>Direct - Drive</a:t>
            </a:r>
          </a:p>
        </p:txBody>
      </p:sp>
      <p:sp>
        <p:nvSpPr>
          <p:cNvPr id="13324" name="Text Box 8"/>
          <p:cNvSpPr txBox="1">
            <a:spLocks noChangeArrowheads="1"/>
          </p:cNvSpPr>
          <p:nvPr/>
        </p:nvSpPr>
        <p:spPr bwMode="auto">
          <a:xfrm>
            <a:off x="6553200" y="1828800"/>
            <a:ext cx="142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2400" b="1" dirty="0"/>
              <a:t>V - Drive</a:t>
            </a: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4953000" y="6443246"/>
            <a:ext cx="358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800" i="1" dirty="0"/>
              <a:t>Reprinted with permission from</a:t>
            </a:r>
            <a:r>
              <a:rPr lang="en-US" altLang="en-US" sz="800" dirty="0"/>
              <a:t> Boatowner</a:t>
            </a:r>
            <a:r>
              <a:rPr lang="en-US" altLang="en-US" sz="800" dirty="0">
                <a:latin typeface="Times New Roman" charset="0"/>
              </a:rPr>
              <a:t>’</a:t>
            </a:r>
            <a:r>
              <a:rPr lang="en-US" altLang="en-US" sz="800" dirty="0"/>
              <a:t>s Mechanical and Electrical Manual, Third Edition, by Nigel Calder</a:t>
            </a:r>
          </a:p>
        </p:txBody>
      </p:sp>
    </p:spTree>
    <p:extLst>
      <p:ext uri="{BB962C8B-B14F-4D97-AF65-F5344CB8AC3E}">
        <p14:creationId xmlns:p14="http://schemas.microsoft.com/office/powerpoint/2010/main" val="4382046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S nautical 3">
  <a:themeElements>
    <a:clrScheme name="BSS nautical 3 8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99CCFF"/>
      </a:accent1>
      <a:accent2>
        <a:srgbClr val="333399"/>
      </a:accent2>
      <a:accent3>
        <a:srgbClr val="FFFFFF"/>
      </a:accent3>
      <a:accent4>
        <a:srgbClr val="000056"/>
      </a:accent4>
      <a:accent5>
        <a:srgbClr val="CAE2FF"/>
      </a:accent5>
      <a:accent6>
        <a:srgbClr val="2D2D8A"/>
      </a:accent6>
      <a:hlink>
        <a:srgbClr val="A50021"/>
      </a:hlink>
      <a:folHlink>
        <a:srgbClr val="B2B2B2"/>
      </a:folHlink>
    </a:clrScheme>
    <a:fontScheme name="BSS nautical 3">
      <a:majorFont>
        <a:latin typeface="Arial Black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BSS nautical 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S nautical 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S nautical 3 8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CAE2FF"/>
        </a:accent5>
        <a:accent6>
          <a:srgbClr val="2D2D8A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7A254163-C8CC-4A7E-8C72-4CEAE661D891}" vid="{63FEEAB3-DF91-4D5B-A6EA-426B57DD10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 00 BSS 14th</Template>
  <TotalTime>35</TotalTime>
  <Words>537</Words>
  <Application>Microsoft Office PowerPoint</Application>
  <PresentationFormat>On-screen Show (4:3)</PresentationFormat>
  <Paragraphs>201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BSS nautical 3</vt:lpstr>
      <vt:lpstr>Powering Your Boat</vt:lpstr>
      <vt:lpstr>Powering Your Boat</vt:lpstr>
      <vt:lpstr>Lesson Objectives</vt:lpstr>
      <vt:lpstr>Lesson Objectives</vt:lpstr>
      <vt:lpstr>Types of Marine Engines</vt:lpstr>
      <vt:lpstr>Types of Marine Engines</vt:lpstr>
      <vt:lpstr>Types of Marine Engines</vt:lpstr>
      <vt:lpstr>Types of Marine Engines</vt:lpstr>
      <vt:lpstr>Types of Marine Engines</vt:lpstr>
      <vt:lpstr>Types of Marine Engines</vt:lpstr>
      <vt:lpstr>Types of Marine Engines</vt:lpstr>
      <vt:lpstr>Types of Marine Engines</vt:lpstr>
      <vt:lpstr>Student Activity</vt:lpstr>
      <vt:lpstr>Induction Systems</vt:lpstr>
      <vt:lpstr>Ignition Systems</vt:lpstr>
      <vt:lpstr>Cooling Systems</vt:lpstr>
      <vt:lpstr>Gasoline Considerations</vt:lpstr>
      <vt:lpstr>Batteries</vt:lpstr>
      <vt:lpstr>Maintenance</vt:lpstr>
      <vt:lpstr>Winterizing Your Boat</vt:lpstr>
      <vt:lpstr>Spring Fitting Out</vt:lpstr>
      <vt:lpstr>Trouble Shooting</vt:lpstr>
      <vt:lpstr>              Thank you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Powering Your Boat</dc:title>
  <dc:creator>USCG AUX DIV 091-18</dc:creator>
  <cp:lastModifiedBy>Paul DeVita</cp:lastModifiedBy>
  <cp:revision>10</cp:revision>
  <dcterms:created xsi:type="dcterms:W3CDTF">2014-03-29T23:24:06Z</dcterms:created>
  <dcterms:modified xsi:type="dcterms:W3CDTF">2014-10-18T00:29:54Z</dcterms:modified>
</cp:coreProperties>
</file>